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12" r:id="rId2"/>
  </p:sldMasterIdLst>
  <p:notesMasterIdLst>
    <p:notesMasterId r:id="rId58"/>
  </p:notesMasterIdLst>
  <p:handoutMasterIdLst>
    <p:handoutMasterId r:id="rId59"/>
  </p:handoutMasterIdLst>
  <p:sldIdLst>
    <p:sldId id="295" r:id="rId3"/>
    <p:sldId id="322" r:id="rId4"/>
    <p:sldId id="337" r:id="rId5"/>
    <p:sldId id="323" r:id="rId6"/>
    <p:sldId id="341" r:id="rId7"/>
    <p:sldId id="328" r:id="rId8"/>
    <p:sldId id="340" r:id="rId9"/>
    <p:sldId id="325" r:id="rId10"/>
    <p:sldId id="329" r:id="rId11"/>
    <p:sldId id="330" r:id="rId12"/>
    <p:sldId id="331" r:id="rId13"/>
    <p:sldId id="332" r:id="rId14"/>
    <p:sldId id="333" r:id="rId15"/>
    <p:sldId id="350" r:id="rId16"/>
    <p:sldId id="334" r:id="rId17"/>
    <p:sldId id="345" r:id="rId18"/>
    <p:sldId id="354" r:id="rId19"/>
    <p:sldId id="356" r:id="rId20"/>
    <p:sldId id="338" r:id="rId21"/>
    <p:sldId id="344" r:id="rId22"/>
    <p:sldId id="353" r:id="rId23"/>
    <p:sldId id="289" r:id="rId24"/>
    <p:sldId id="352" r:id="rId25"/>
    <p:sldId id="361" r:id="rId26"/>
    <p:sldId id="362" r:id="rId27"/>
    <p:sldId id="363" r:id="rId28"/>
    <p:sldId id="364" r:id="rId29"/>
    <p:sldId id="339" r:id="rId30"/>
    <p:sldId id="316" r:id="rId31"/>
    <p:sldId id="365" r:id="rId32"/>
    <p:sldId id="282" r:id="rId33"/>
    <p:sldId id="309" r:id="rId34"/>
    <p:sldId id="335" r:id="rId35"/>
    <p:sldId id="303" r:id="rId36"/>
    <p:sldId id="367" r:id="rId37"/>
    <p:sldId id="280" r:id="rId38"/>
    <p:sldId id="310" r:id="rId39"/>
    <p:sldId id="290" r:id="rId40"/>
    <p:sldId id="291" r:id="rId41"/>
    <p:sldId id="346" r:id="rId42"/>
    <p:sldId id="347" r:id="rId43"/>
    <p:sldId id="311" r:id="rId44"/>
    <p:sldId id="287" r:id="rId45"/>
    <p:sldId id="312" r:id="rId46"/>
    <p:sldId id="355" r:id="rId47"/>
    <p:sldId id="305" r:id="rId48"/>
    <p:sldId id="321" r:id="rId49"/>
    <p:sldId id="301" r:id="rId50"/>
    <p:sldId id="357" r:id="rId51"/>
    <p:sldId id="358" r:id="rId52"/>
    <p:sldId id="359" r:id="rId53"/>
    <p:sldId id="366" r:id="rId54"/>
    <p:sldId id="306" r:id="rId55"/>
    <p:sldId id="307" r:id="rId56"/>
    <p:sldId id="308" r:id="rId57"/>
  </p:sldIdLst>
  <p:sldSz cx="12188825" cy="6858000"/>
  <p:notesSz cx="6788150" cy="99234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>
        <p:scale>
          <a:sx n="70" d="100"/>
          <a:sy n="70" d="100"/>
        </p:scale>
        <p:origin x="-1542" y="-894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1002" y="60"/>
      </p:cViewPr>
      <p:guideLst>
        <p:guide orient="horz" pos="3126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5048" y="1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it-IT"/>
              <a:pPr/>
              <a:t>28/07/2014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5048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5048" y="1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it-IT"/>
              <a:pPr/>
              <a:t>28/07/2014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2950"/>
            <a:ext cx="6613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815" y="4713645"/>
            <a:ext cx="5430520" cy="44655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5048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it-IT" smtClean="0"/>
              <a:pPr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365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>
          <a:xfrm>
            <a:off x="1141413" y="1600200"/>
            <a:ext cx="11047412" cy="327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top graphic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bottom graphic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28/07/2014</a:t>
            </a:fld>
            <a:endParaRPr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28/07/2014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28/07/2014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28/07/2014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28/07/2014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28/07/2014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28/07/2014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28/07/2014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28/07/2014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28/07/2014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it-IT"/>
              <a:pPr/>
              <a:t>28/07/2014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top graphic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it-IT"/>
              <a:pPr/>
              <a:t>28/07/2014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Relationship Id="rId9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Provincia_di_Barletta-Andria-Trani-Stemm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3468" y="406177"/>
            <a:ext cx="3995324" cy="5399087"/>
          </a:xfr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430116" y="476672"/>
            <a:ext cx="8614693" cy="5472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74320" lvl="0" indent="-274320"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2400" dirty="0" smtClean="0">
                <a:solidFill>
                  <a:srgbClr val="00B050"/>
                </a:solidFill>
                <a:latin typeface="Garamond" pitchFamily="18" charset="0"/>
              </a:rPr>
              <a:t>     </a:t>
            </a:r>
            <a:endParaRPr lang="it-IT" sz="3200" dirty="0" smtClean="0">
              <a:solidFill>
                <a:srgbClr val="00B050"/>
              </a:solidFill>
              <a:latin typeface="Garamond" pitchFamily="18" charset="0"/>
            </a:endParaRP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 </a:t>
            </a:r>
            <a:r>
              <a:rPr lang="it-IT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Provincia Barletta Andria Trani</a:t>
            </a:r>
          </a:p>
          <a:p>
            <a:pPr marL="274320" lvl="0" indent="-274320" algn="ctr">
              <a:lnSpc>
                <a:spcPct val="200000"/>
              </a:lnSpc>
              <a:spcBef>
                <a:spcPts val="1800"/>
              </a:spcBef>
              <a:buClr>
                <a:schemeClr val="tx1"/>
              </a:buClr>
              <a:buSzPct val="80000"/>
              <a:defRPr/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per BARLETTA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Cefola.jpg"/>
          <p:cNvPicPr>
            <a:picLocks noChangeAspect="1"/>
          </p:cNvPicPr>
          <p:nvPr/>
        </p:nvPicPr>
        <p:blipFill>
          <a:blip r:embed="rId3" cstate="print"/>
          <a:srcRect t="8247" b="9281"/>
          <a:stretch>
            <a:fillRect/>
          </a:stretch>
        </p:blipFill>
        <p:spPr>
          <a:xfrm>
            <a:off x="8311971" y="3212976"/>
            <a:ext cx="1888121" cy="23400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832647" y="5478323"/>
            <a:ext cx="67424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Gennaro </a:t>
            </a:r>
            <a:r>
              <a:rPr lang="it-IT" sz="1600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Cefola</a:t>
            </a:r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Assessore</a:t>
            </a:r>
          </a:p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(Risorse Naturali, Politiche Ambientali e Difesa del Suolo) </a:t>
            </a:r>
          </a:p>
        </p:txBody>
      </p:sp>
      <p:pic>
        <p:nvPicPr>
          <p:cNvPr id="6" name="Immagine 5" descr="Dario Damiani.JPG"/>
          <p:cNvPicPr>
            <a:picLocks noChangeAspect="1"/>
          </p:cNvPicPr>
          <p:nvPr/>
        </p:nvPicPr>
        <p:blipFill>
          <a:blip r:embed="rId4" cstate="print"/>
          <a:srcRect l="14215" t="5110" r="16207"/>
          <a:stretch>
            <a:fillRect/>
          </a:stretch>
        </p:blipFill>
        <p:spPr>
          <a:xfrm>
            <a:off x="5158308" y="332656"/>
            <a:ext cx="2232248" cy="21600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3286100" y="2420888"/>
            <a:ext cx="609282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Dario Damiani </a:t>
            </a:r>
          </a:p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Assessore</a:t>
            </a:r>
          </a:p>
          <a:p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(Programmazione Economica e Finanziaria; Patrimonio)</a:t>
            </a:r>
            <a:endParaRPr lang="it-IT" sz="1600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Immagine 7" descr="Giuseppe Di Paola.JPG"/>
          <p:cNvPicPr>
            <a:picLocks noChangeAspect="1"/>
          </p:cNvPicPr>
          <p:nvPr/>
        </p:nvPicPr>
        <p:blipFill>
          <a:blip r:embed="rId5" cstate="print"/>
          <a:srcRect l="3547" t="14740" r="15160" b="25758"/>
          <a:stretch>
            <a:fillRect/>
          </a:stretch>
        </p:blipFill>
        <p:spPr>
          <a:xfrm>
            <a:off x="1773932" y="3284984"/>
            <a:ext cx="2160000" cy="2380408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1485900" y="5661248"/>
            <a:ext cx="2664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Consigliere Provinciale</a:t>
            </a:r>
          </a:p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Giuseppe </a:t>
            </a:r>
            <a:r>
              <a:rPr lang="it-IT" sz="1600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Dipaola</a:t>
            </a:r>
            <a:endParaRPr lang="it-IT" sz="1600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44016" y="2564904"/>
            <a:ext cx="2782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Consigliere Provinciale</a:t>
            </a:r>
          </a:p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Luigi </a:t>
            </a:r>
            <a:r>
              <a:rPr lang="it-IT" sz="1600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Antonucci</a:t>
            </a:r>
            <a:endParaRPr lang="it-IT" sz="1600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Immagine 11" descr="Michele Dicorato.jpg"/>
          <p:cNvPicPr>
            <a:picLocks noChangeAspect="1"/>
          </p:cNvPicPr>
          <p:nvPr/>
        </p:nvPicPr>
        <p:blipFill>
          <a:blip r:embed="rId6" cstate="print"/>
          <a:srcRect l="12910" r="32505" b="25850"/>
          <a:stretch>
            <a:fillRect/>
          </a:stretch>
        </p:blipFill>
        <p:spPr>
          <a:xfrm>
            <a:off x="9622804" y="332656"/>
            <a:ext cx="2385733" cy="2160000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>
          <a:xfrm>
            <a:off x="9550796" y="2628201"/>
            <a:ext cx="25700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Consigliere Provinciale </a:t>
            </a:r>
          </a:p>
          <a:p>
            <a:pPr algn="ctr"/>
            <a:r>
              <a:rPr lang="it-IT" sz="16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Michele Di Corato</a:t>
            </a:r>
            <a:endParaRPr lang="it-IT" sz="1600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34172" y="3501008"/>
            <a:ext cx="4392488" cy="1800200"/>
          </a:xfrm>
        </p:spPr>
        <p:txBody>
          <a:bodyPr anchor="ctr">
            <a:noAutofit/>
          </a:bodyPr>
          <a:lstStyle/>
          <a:p>
            <a:pPr algn="ctr"/>
            <a:r>
              <a:rPr lang="it-IT" sz="4000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BARLETTA </a:t>
            </a:r>
            <a:br>
              <a:rPr lang="it-IT" sz="4000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4000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br>
              <a:rPr lang="it-IT" sz="4000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4000" b="1" spc="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PROVINCIA</a:t>
            </a:r>
            <a:endParaRPr lang="it-IT" sz="4000" b="1" spc="6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3" name="Immagine 12" descr="Antonucci.JPG"/>
          <p:cNvPicPr>
            <a:picLocks noChangeAspect="1"/>
          </p:cNvPicPr>
          <p:nvPr/>
        </p:nvPicPr>
        <p:blipFill>
          <a:blip r:embed="rId7" cstate="print"/>
          <a:srcRect t="23336" b="23325"/>
          <a:stretch>
            <a:fillRect/>
          </a:stretch>
        </p:blipFill>
        <p:spPr>
          <a:xfrm>
            <a:off x="117748" y="404912"/>
            <a:ext cx="2787947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83096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70076" y="332656"/>
            <a:ext cx="6048672" cy="720080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“CICCIO” SALERNO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francesco-saler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22012" y="1269000"/>
            <a:ext cx="4744800" cy="43200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2825396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G_34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77360">
            <a:off x="6467240" y="577763"/>
            <a:ext cx="5400000" cy="3600000"/>
          </a:xfrm>
          <a:prstGeom prst="rect">
            <a:avLst/>
          </a:prstGeom>
          <a:ln w="76200">
            <a:solidFill>
              <a:srgbClr val="FFFF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LE SEDI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5" name="Immagine 4" descr="IMG_3457.JPG"/>
          <p:cNvPicPr>
            <a:picLocks noChangeAspect="1"/>
          </p:cNvPicPr>
          <p:nvPr/>
        </p:nvPicPr>
        <p:blipFill>
          <a:blip r:embed="rId4" cstate="print"/>
          <a:srcRect l="11515" r="9810"/>
          <a:stretch>
            <a:fillRect/>
          </a:stretch>
        </p:blipFill>
        <p:spPr>
          <a:xfrm>
            <a:off x="132150" y="405144"/>
            <a:ext cx="5098166" cy="4320000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869160"/>
            <a:ext cx="12188825" cy="136815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SEDE PIAZZA DEL PLEBISCITO</a:t>
            </a:r>
          </a:p>
          <a:p>
            <a:pPr algn="ctr">
              <a:buNone/>
            </a:pPr>
            <a:r>
              <a:rPr lang="it-IT" sz="2000" b="1" spc="3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Settori</a:t>
            </a:r>
            <a:r>
              <a:rPr lang="it-IT" sz="2000" spc="3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it-IT" sz="2000" spc="300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Infrastrutture Viabilità e </a:t>
            </a:r>
            <a:r>
              <a:rPr lang="it-IT" sz="2000" spc="3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Trasporti; </a:t>
            </a:r>
            <a:r>
              <a:rPr lang="it-IT" sz="2000" spc="300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Urbanistica, Assetto del Territorio, PTCP, Paesaggio, Genio Civile e Difesa del </a:t>
            </a:r>
            <a:r>
              <a:rPr lang="it-IT" sz="2000" spc="3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Suolo; </a:t>
            </a:r>
            <a:r>
              <a:rPr lang="it-IT" sz="2000" spc="300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Edilizia, Manutenzioni, Impianti Termici e Espropriazioni</a:t>
            </a:r>
          </a:p>
          <a:p>
            <a:pPr marL="0" indent="0">
              <a:buNone/>
            </a:pPr>
            <a:endParaRPr lang="it-IT" sz="3200" dirty="0" smtClean="0"/>
          </a:p>
          <a:p>
            <a:pPr marL="0" indent="0">
              <a:buNone/>
            </a:pPr>
            <a:endParaRPr lang="it-IT" sz="3200" dirty="0"/>
          </a:p>
          <a:p>
            <a:pPr marL="0" indent="0">
              <a:buNone/>
            </a:pP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406380380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54152" y="260648"/>
            <a:ext cx="4680520" cy="587152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SEDI / URP	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857328"/>
            <a:ext cx="12188825" cy="1596008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it-IT" dirty="0" smtClean="0"/>
              <a:t>	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Nel giugno del 2013 anche a Barletta nasce l’Ufficio per le Relazioni con il Pubblico della Provincia, ubicato presso la sede di Piazza Plebiscito. Uno Sportello che garantisce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informazione, comunicazione ed accesso agli atti, il tutto in un’ottica di miglioramento dei rapporti con i cittadini e di perseguimento degli obiettivi di trasparenza, efficacia e qualità dei servizi erogati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it-IT" dirty="0" smtClean="0"/>
          </a:p>
        </p:txBody>
      </p:sp>
      <p:pic>
        <p:nvPicPr>
          <p:cNvPr id="4" name="Immagine 3" descr="DSC_02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164" y="1988840"/>
            <a:ext cx="3780000" cy="2520000"/>
          </a:xfrm>
          <a:prstGeom prst="round2DiagRect">
            <a:avLst/>
          </a:prstGeom>
          <a:ln w="76200">
            <a:solidFill>
              <a:srgbClr val="FFFF00"/>
            </a:solidFill>
          </a:ln>
        </p:spPr>
      </p:pic>
      <p:pic>
        <p:nvPicPr>
          <p:cNvPr id="5" name="Immagine 4" descr="DSC_03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04412" y="1988840"/>
            <a:ext cx="3780000" cy="2520000"/>
          </a:xfrm>
          <a:prstGeom prst="round2DiagRect">
            <a:avLst/>
          </a:prstGeom>
          <a:ln w="76200">
            <a:solidFill>
              <a:srgbClr val="FFFF00"/>
            </a:solidFill>
          </a:ln>
        </p:spPr>
      </p:pic>
      <p:pic>
        <p:nvPicPr>
          <p:cNvPr id="6" name="Immagine 5" descr="DSC_03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26660" y="1988840"/>
            <a:ext cx="3780000" cy="2520000"/>
          </a:xfrm>
          <a:prstGeom prst="round2DiagRect">
            <a:avLst/>
          </a:prstGeom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27483181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5589240"/>
            <a:ext cx="12188825" cy="72008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	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Sistemazione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e messa in sicurezza raccordo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s.s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. 16 – s.s.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170 fino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a Montaltino S.P..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26 € 300.000,00 (Lavori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in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Esecuzione)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Immagine 3" descr="Montalti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412" y="1124744"/>
            <a:ext cx="5760000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02124" y="116632"/>
            <a:ext cx="5184576" cy="875184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MONTALTINO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97126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42084" y="332656"/>
            <a:ext cx="5904656" cy="695672"/>
          </a:xfrm>
        </p:spPr>
        <p:txBody>
          <a:bodyPr/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STRADA STATALE </a:t>
            </a:r>
            <a:r>
              <a:rPr lang="it-IT" dirty="0" smtClean="0">
                <a:solidFill>
                  <a:srgbClr val="FF0000"/>
                </a:solidFill>
              </a:rPr>
              <a:t>	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785320"/>
            <a:ext cx="12188825" cy="159600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dirty="0" smtClean="0"/>
              <a:t>	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Dopo la segnalazione del Presidente Francesco Ventola, nel giugno 2013 il Compartimento di Bari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dell’Anas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effettua i lavori di sistemazione del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tratto stradale della SS. 93 che da Barletta scorre fino alla casa cantoniera ubicata in prossimità dell’accesso autostradale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A14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ss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94412" y="1628800"/>
            <a:ext cx="4000000" cy="2880000"/>
          </a:xfrm>
          <a:prstGeom prst="teardrop">
            <a:avLst/>
          </a:prstGeom>
          <a:ln w="762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21053515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20612" y="260648"/>
            <a:ext cx="5147600" cy="551656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IPSIA “ARCHIMEDE”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3792" y="3501008"/>
            <a:ext cx="11161240" cy="2952328"/>
          </a:xfrm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adeguamento a norme di sicurezza impianto elettrico	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566.666,67 (Provincia di Bari e Regione Puglia). 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corso	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rifacimento servizi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igienici € 125.000,00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(a carico della Provincia). </a:t>
            </a:r>
            <a:r>
              <a:rPr lang="it-IT" i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</a:t>
            </a:r>
            <a:r>
              <a:rPr lang="it-IT" i="1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corso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messa in sicurezza auditorium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TOTALE FINANZIATO: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691.000,00		</a:t>
            </a:r>
          </a:p>
          <a:p>
            <a:pPr>
              <a:buNone/>
            </a:pPr>
            <a:endParaRPr lang="it-IT" dirty="0" smtClean="0"/>
          </a:p>
        </p:txBody>
      </p:sp>
      <p:pic>
        <p:nvPicPr>
          <p:cNvPr id="4" name="Immagine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008" y="764704"/>
            <a:ext cx="3862164" cy="2592288"/>
          </a:xfrm>
          <a:prstGeom prst="trapezoid">
            <a:avLst/>
          </a:prstGeom>
          <a:ln w="28575">
            <a:solidFill>
              <a:srgbClr val="FFFF00"/>
            </a:solidFill>
          </a:ln>
        </p:spPr>
      </p:pic>
      <p:pic>
        <p:nvPicPr>
          <p:cNvPr id="5" name="Immagine 4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50596" y="692696"/>
            <a:ext cx="4353346" cy="2592288"/>
          </a:xfrm>
          <a:prstGeom prst="trapezoid">
            <a:avLst/>
          </a:prstGeom>
          <a:ln w="28575">
            <a:solidFill>
              <a:srgbClr val="FFFF00"/>
            </a:solidFill>
          </a:ln>
        </p:spPr>
      </p:pic>
      <p:pic>
        <p:nvPicPr>
          <p:cNvPr id="6" name="Immagine 5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18148" y="764984"/>
            <a:ext cx="4032448" cy="2520000"/>
          </a:xfrm>
          <a:prstGeom prst="flowChartManualOperation">
            <a:avLst/>
          </a:prstGeom>
          <a:ln w="28575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94501200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4052" y="260648"/>
            <a:ext cx="648072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LICEO CLASSICO “CASARDI”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870648"/>
            <a:ext cx="12188824" cy="1510680"/>
          </a:xfrm>
        </p:spPr>
        <p:txBody>
          <a:bodyPr>
            <a:normAutofit fontScale="5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Consolidamento strutturale solai per riduzione rischio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vulnerabilità € 70.000,00 (Fondi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Cipe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). Lavori già eseguiti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Rifacimento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guaina terrazzi per riduzione rischio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vulnerabilità € 300.000,00 (Mutuo). In fase di redazione di gara d’appalto.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ripristino illuminazione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dell’area e dei giardini antistanti l’Istituto, divenuti col tempo «luogo di “bivacco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”»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frequentato da persone che, approfittando del buio, vi esercitavano attività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illecite</a:t>
            </a:r>
          </a:p>
          <a:p>
            <a:pPr algn="ctr">
              <a:buNone/>
            </a:pPr>
            <a:r>
              <a:rPr lang="it-IT" b="1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TOTALE FINANZIATO: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370.000,00		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dirty="0"/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4" name="Immagine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008" y="1413095"/>
            <a:ext cx="4150196" cy="3111757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5" name="Immagine 4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66620" y="1324464"/>
            <a:ext cx="4150197" cy="3112648"/>
          </a:xfrm>
          <a:prstGeom prst="flowChartDisplay">
            <a:avLst/>
          </a:prstGeom>
          <a:ln w="38100">
            <a:solidFill>
              <a:srgbClr val="FFFF00"/>
            </a:solidFill>
          </a:ln>
        </p:spPr>
      </p:pic>
      <p:pic>
        <p:nvPicPr>
          <p:cNvPr id="6" name="Immagine 5" descr="Casardi.jpg"/>
          <p:cNvPicPr>
            <a:picLocks noChangeAspect="1"/>
          </p:cNvPicPr>
          <p:nvPr/>
        </p:nvPicPr>
        <p:blipFill>
          <a:blip r:embed="rId4" cstate="print"/>
          <a:srcRect b="16227"/>
          <a:stretch>
            <a:fillRect/>
          </a:stretch>
        </p:blipFill>
        <p:spPr>
          <a:xfrm>
            <a:off x="4294212" y="1124744"/>
            <a:ext cx="3816424" cy="3600400"/>
          </a:xfrm>
          <a:prstGeom prst="flowChartOnlineStorage">
            <a:avLst/>
          </a:prstGeom>
          <a:ln w="381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1998605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14292" y="332656"/>
            <a:ext cx="5832648" cy="551656"/>
          </a:xfrm>
        </p:spPr>
        <p:txBody>
          <a:bodyPr/>
          <a:lstStyle/>
          <a:p>
            <a:pPr algn="r"/>
            <a:r>
              <a:rPr lang="it-IT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I.T.C. “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CASSANDRO”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98268" y="836712"/>
            <a:ext cx="7390556" cy="5400600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risanamento solai aule per riduzione rischio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vulnerabilità</a:t>
            </a:r>
          </a:p>
          <a:p>
            <a:pPr>
              <a:buNone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€ 120.000,00 (Fondi CIPE). Lavori già eseguiti. 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fissaggio lastre di pietra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prospetti € 170.000,00 (a carico della Provincia). Già Eseguiti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impermeabilizzazione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auditorium € 50.000,00 (a carico della Provincia). Già eseguiti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it-IT" b="1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TOTALE FINANZIATO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€ 340.000,00</a:t>
            </a:r>
            <a:r>
              <a:rPr lang="it-IT" sz="3200" dirty="0"/>
              <a:t>		</a:t>
            </a:r>
            <a:endParaRPr lang="it-IT" sz="3200" dirty="0" smtClean="0"/>
          </a:p>
          <a:p>
            <a:pPr>
              <a:buNone/>
            </a:pPr>
            <a:endParaRPr lang="it-IT" sz="3200" dirty="0"/>
          </a:p>
        </p:txBody>
      </p:sp>
      <p:pic>
        <p:nvPicPr>
          <p:cNvPr id="4" name="Immagine 3" descr="Cassandro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752" y="404664"/>
            <a:ext cx="4581500" cy="4000967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69749949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5373216"/>
            <a:ext cx="12188825" cy="875928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sostituzione infissi per riduzione rischio vulnerabilità	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100.000,00 (Fondi CIPE). Già eseguiti</a:t>
            </a:r>
          </a:p>
          <a:p>
            <a:endParaRPr lang="it-IT" dirty="0"/>
          </a:p>
          <a:p>
            <a:pPr>
              <a:buNone/>
            </a:pP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926060" y="260648"/>
            <a:ext cx="6336704" cy="551656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I.P.S.S.C.T. </a:t>
            </a:r>
            <a:r>
              <a:rPr lang="it-IT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“GARRONE”</a:t>
            </a:r>
          </a:p>
        </p:txBody>
      </p:sp>
      <p:pic>
        <p:nvPicPr>
          <p:cNvPr id="4" name="Immagine 3" descr="Garrone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9380" y="836712"/>
            <a:ext cx="5259648" cy="4172210"/>
          </a:xfrm>
          <a:prstGeom prst="round2Diag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5" name="Immagine 4" descr="Garrone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348" y="908720"/>
            <a:ext cx="6048072" cy="4032048"/>
          </a:xfrm>
          <a:prstGeom prst="parallelogram">
            <a:avLst/>
          </a:prstGeom>
          <a:ln w="381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63646215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66120" y="404664"/>
            <a:ext cx="5256584" cy="562744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I.T.I.S. “FERMI”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7788" y="5373216"/>
            <a:ext cx="11161240" cy="803920"/>
          </a:xfrm>
        </p:spPr>
        <p:txBody>
          <a:bodyPr/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fissaggio lastre di pietra prospetti per riduzione rischio vulnerabilità	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100.000,00 (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Fondi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CIPE). Eseguiti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196" y="1377633"/>
            <a:ext cx="3600400" cy="3628860"/>
          </a:xfrm>
          <a:prstGeom prst="rect">
            <a:avLst/>
          </a:prstGeom>
          <a:ln w="762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630535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70476" y="4077072"/>
            <a:ext cx="5400000" cy="2089870"/>
          </a:xfrm>
          <a:prstGeom prst="round2Diag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5" name="Immagine 4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9" y="3933056"/>
            <a:ext cx="5230315" cy="2304256"/>
          </a:xfrm>
          <a:prstGeom prst="round2Diag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6" name="Immagine 5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7292" y="548680"/>
            <a:ext cx="4612984" cy="3075323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Immagine 6" descr="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90556" y="620688"/>
            <a:ext cx="4320480" cy="2880320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295430" lon="1858895" rev="21547776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2602025" y="3309392"/>
            <a:ext cx="6984775" cy="695672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LICEO SCIENTIFICO «CAFIERO»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19712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-1" y="4221088"/>
            <a:ext cx="12188825" cy="1798712"/>
          </a:xfrm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di rinforzo strutturale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auditorium € 750.000,00 (Mutuo). Già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ristrutturazione e ridistribuzione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aule € 750.000,00 (Mutuo).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Gara da preparare e bandire	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TOTALE FINANZIATO	€ 1.500.000,00	</a:t>
            </a:r>
            <a:r>
              <a:rPr lang="it-IT" dirty="0"/>
              <a:t>	</a:t>
            </a:r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2566020" y="3356992"/>
            <a:ext cx="6984775" cy="695672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LICEO SCIENTIFICO ”CAFIERO”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Immagine 5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015" y="486978"/>
            <a:ext cx="2710037" cy="20779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Immagine 6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60120" y="404664"/>
            <a:ext cx="3268584" cy="1440000"/>
          </a:xfrm>
          <a:prstGeom prst="snip2Same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8" name="Immagine 7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34009" y="2060848"/>
            <a:ext cx="3720806" cy="1440000"/>
          </a:xfrm>
          <a:prstGeom prst="parallelogram">
            <a:avLst/>
          </a:prstGeom>
          <a:ln w="38100">
            <a:solidFill>
              <a:srgbClr val="FFFF00"/>
            </a:solidFill>
          </a:ln>
        </p:spPr>
      </p:pic>
      <p:pic>
        <p:nvPicPr>
          <p:cNvPr id="9" name="Immagine 8" descr="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86700" y="404664"/>
            <a:ext cx="3358109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221088"/>
            <a:ext cx="12188824" cy="2028056"/>
          </a:xfrm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Lavori di fissaggio lastre di pietra prospetti per risanamento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conservativo 		€</a:t>
            </a:r>
            <a:r>
              <a:rPr lang="it-IT" sz="10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200.000,00 (Mutuo). </a:t>
            </a:r>
            <a:r>
              <a:rPr lang="it-IT" i="1" dirty="0" smtClean="0">
                <a:solidFill>
                  <a:schemeClr val="tx1">
                    <a:lumMod val="50000"/>
                  </a:schemeClr>
                </a:solidFill>
              </a:rPr>
              <a:t>Gara </a:t>
            </a:r>
            <a:r>
              <a:rPr lang="it-IT" i="1" dirty="0">
                <a:solidFill>
                  <a:schemeClr val="tx1">
                    <a:lumMod val="50000"/>
                  </a:schemeClr>
                </a:solidFill>
              </a:rPr>
              <a:t>in corso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	</a:t>
            </a:r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di manutenzione straordinaria auditorium e guaina terrazzo per riduzione rischio vulnerabilità	€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150.000,00 (Fondi CIPE). Lavori eseguiti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	</a:t>
            </a:r>
          </a:p>
          <a:p>
            <a:pPr algn="ctr">
              <a:buNone/>
            </a:pPr>
            <a:r>
              <a:rPr lang="it-IT" b="1" dirty="0">
                <a:solidFill>
                  <a:schemeClr val="tx1">
                    <a:lumMod val="50000"/>
                  </a:schemeClr>
                </a:solidFill>
              </a:rPr>
              <a:t>TOTALE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FINANZIATO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: € 350.000,00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51428" y="332656"/>
            <a:ext cx="4085968" cy="51514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I.T.G. «NERVI»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magine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7828" y="908720"/>
            <a:ext cx="4464000" cy="3348000"/>
          </a:xfrm>
          <a:prstGeom prst="snip2Diag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5" name="Immagine 4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34572" y="908720"/>
            <a:ext cx="4464000" cy="3348000"/>
          </a:xfrm>
          <a:prstGeom prst="flowChartDocument">
            <a:avLst/>
          </a:prstGeom>
          <a:ln w="381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26162776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48504" y="332656"/>
            <a:ext cx="7091816" cy="1066800"/>
          </a:xfrm>
          <a:noFill/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NUOVA SCUOLA </a:t>
            </a:r>
            <a:b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“VIA PALMITESSA”</a:t>
            </a:r>
            <a:endParaRPr lang="it-IT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Immagine 4" descr="IMG_45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01008"/>
            <a:ext cx="3840000" cy="2880000"/>
          </a:xfrm>
          <a:prstGeom prst="rect">
            <a:avLst/>
          </a:prstGeom>
        </p:spPr>
      </p:pic>
      <p:pic>
        <p:nvPicPr>
          <p:cNvPr id="6" name="Immagine 5" descr="IMG_45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8825" y="3356992"/>
            <a:ext cx="3840000" cy="2880000"/>
          </a:xfrm>
          <a:prstGeom prst="rect">
            <a:avLst/>
          </a:prstGeom>
        </p:spPr>
      </p:pic>
      <p:pic>
        <p:nvPicPr>
          <p:cNvPr id="7" name="Immagine 6" descr="IMG_45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22204" y="1989000"/>
            <a:ext cx="3840000" cy="2880000"/>
          </a:xfrm>
          <a:prstGeom prst="rect">
            <a:avLst/>
          </a:prstGeom>
        </p:spPr>
      </p:pic>
      <p:pic>
        <p:nvPicPr>
          <p:cNvPr id="10" name="Immagine 9" descr="IMG_45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86700" y="404664"/>
            <a:ext cx="3360000" cy="2520000"/>
          </a:xfrm>
          <a:prstGeom prst="rect">
            <a:avLst/>
          </a:prstGeom>
        </p:spPr>
      </p:pic>
      <p:pic>
        <p:nvPicPr>
          <p:cNvPr id="12" name="Immagine 11" descr="IMG_456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9756" y="476672"/>
            <a:ext cx="336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4515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643" y="332656"/>
            <a:ext cx="9143538" cy="551656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NUOVA SCUOLA “VIA PALMITESSA”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5505400"/>
            <a:ext cx="12188825" cy="1163960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Procedono i lavori di realizzazione della nuova scuola in Via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Palmitessa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a Barletta, per la quale la Provincia di Bari aveva stanziato ben 8 milioni di euro </a:t>
            </a:r>
          </a:p>
          <a:p>
            <a:endParaRPr lang="it-IT" dirty="0"/>
          </a:p>
        </p:txBody>
      </p:sp>
      <p:pic>
        <p:nvPicPr>
          <p:cNvPr id="4" name="Immagine 3" descr="IMG_45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9916" y="3356992"/>
            <a:ext cx="2880000" cy="2160000"/>
          </a:xfrm>
          <a:prstGeom prst="flowChartInputOutpu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magine 4" descr="IMG_45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32448" y="836952"/>
            <a:ext cx="2880000" cy="2160000"/>
          </a:xfrm>
          <a:prstGeom prst="flowChartInputOutpu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magine 5" descr="IMG_45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86500" y="2132856"/>
            <a:ext cx="2880000" cy="2160000"/>
          </a:xfrm>
          <a:prstGeom prst="flowChartInputOutpu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magine 6" descr="IMG_45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94812" y="836712"/>
            <a:ext cx="2880000" cy="2160000"/>
          </a:xfrm>
          <a:prstGeom prst="flowChartInputOutpu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magine 7" descr="IMG_457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66820" y="3284984"/>
            <a:ext cx="2880000" cy="2160000"/>
          </a:xfrm>
          <a:prstGeom prst="flowChartInputOutpu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istruzione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Gli Indirizzi Scolastici approvati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dalla Regione Puglia dal 2010 ad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oggi nelle scuole di Barletta.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I.P.S.C.T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. "Garrone"	2011/2012	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GRAFICA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I.T.C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. "Cassandro"	2011/2012	AMMINSTRAZIONE, FINANZA E MARKETING	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I.T.C. "Nervi"	2011/2012	AMBIENTE E TERRITORIO	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Liceo Classico "</a:t>
            </a:r>
            <a:r>
              <a:rPr lang="it-IT" dirty="0" err="1">
                <a:solidFill>
                  <a:schemeClr val="tx1">
                    <a:lumMod val="50000"/>
                  </a:schemeClr>
                </a:solidFill>
              </a:rPr>
              <a:t>Casardi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"	2011/2012	LICEO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MUSICALE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I.T.C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. "Cassandro"	2012/2013	TURISMO	</a:t>
            </a:r>
            <a:endParaRPr lang="it-IT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 Liceo Classico "</a:t>
            </a:r>
            <a:r>
              <a:rPr lang="it-IT" dirty="0" err="1">
                <a:solidFill>
                  <a:schemeClr val="tx1">
                    <a:lumMod val="50000"/>
                  </a:schemeClr>
                </a:solidFill>
              </a:rPr>
              <a:t>Casardi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"	2012/2013	LICEO MUSICALE</a:t>
            </a:r>
          </a:p>
          <a:p>
            <a:r>
              <a:rPr lang="it-IT" dirty="0">
                <a:solidFill>
                  <a:schemeClr val="tx1">
                    <a:lumMod val="50000"/>
                  </a:schemeClr>
                </a:solidFill>
              </a:rPr>
              <a:t>Liceo Scientifico "C. Cafiero"	2014/2015	SPORTIVO (Denominazione Pietro Mennea)	</a:t>
            </a:r>
          </a:p>
          <a:p>
            <a:endParaRPr lang="it-IT" dirty="0" smtClean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168823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5157192"/>
            <a:ext cx="12188825" cy="1080120"/>
          </a:xfrm>
        </p:spPr>
        <p:txBody>
          <a:bodyPr>
            <a:normAutofit fontScale="925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Nel dicembre del 2012 la Provincia stanzia 150mila euro per 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recupero, riqualificazione ed adeguamento dell’ex Mercato Ittico di via Cristoforo Colombo a Barletta, individuato come sede della Capitaneria di Porto di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Barletta. </a:t>
            </a:r>
          </a:p>
          <a:p>
            <a:pPr algn="ctr">
              <a:buNone/>
            </a:pPr>
            <a:endParaRPr lang="it-IT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38028" y="429072"/>
            <a:ext cx="6912768" cy="69567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PROVINCIA PER BARLETTA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Immagine 4" descr="kin_76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4052" y="1052736"/>
            <a:ext cx="6696744" cy="3960440"/>
          </a:xfrm>
          <a:prstGeom prst="rect">
            <a:avLst/>
          </a:prstGeom>
          <a:ln w="38100">
            <a:solidFill>
              <a:srgbClr val="00B0F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94756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2643" y="188640"/>
            <a:ext cx="9143538" cy="731168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PROVINCIA PER BARLETTA / 2 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941168"/>
            <a:ext cx="12188825" cy="1152128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Grazie all’impegno della Provincia in seno al Comitato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Autorità Portuale del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Levante, con l’approvazione del Bilancio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previsione 2014,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vengono finanziati i lavori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dragaggio del Porto di Barletta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 importo complessivo di 2 milioni di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euro. 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4" name="Immagine 3" descr="Barletta-porto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98787" y="1075928"/>
            <a:ext cx="6191250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584207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Arial"/>
              </a:rPr>
              <a:t>LA PROVINCIA PER BARLETTA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5217368"/>
            <a:ext cx="12188825" cy="1379984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La Provincia sostiene, con un contributo economico, le spese di organizzazione e gestione del corso di Laurea di Scienze Infermieristiche dell’Università di Foggia, presso l’Ospedale di Barletta. </a:t>
            </a:r>
            <a:endParaRPr lang="it-IT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Immagine 3" descr="14591-1-ospedale-di-barlet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5000" y="1666875"/>
            <a:ext cx="5838825" cy="3524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Ambien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02590">
            <a:off x="-1075401" y="297328"/>
            <a:ext cx="3914800" cy="2088232"/>
          </a:xfrm>
          <a:prstGeom prst="rect">
            <a:avLst/>
          </a:prstGeom>
        </p:spPr>
      </p:pic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3987034" y="2780928"/>
            <a:ext cx="4228960" cy="345638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sz="4000" b="1" u="sng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PROGETTO</a:t>
            </a:r>
            <a:r>
              <a:rPr lang="it-IT" sz="4000" b="1" cap="sm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«Ambientiamoci»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promozione di buone prassi</a:t>
            </a:r>
          </a:p>
          <a:p>
            <a:r>
              <a:rPr lang="it-IT" sz="39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pulizia strade e spiagge</a:t>
            </a:r>
            <a:endParaRPr lang="it-IT" sz="3900" b="1" dirty="0"/>
          </a:p>
        </p:txBody>
      </p:sp>
      <p:pic>
        <p:nvPicPr>
          <p:cNvPr id="4104" name="Picture 8" descr="http://www.provincia.bt.it/portals/0/contactcenter/Green%20Bat/Logo%20Green%20Villa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414" y="372971"/>
            <a:ext cx="3410245" cy="190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provincia.bt.it/portals/0/contactcenter/Green%20Bat/email-up%20copia%5B5%5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659" y="372971"/>
            <a:ext cx="4607496" cy="190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videoandria.com/wordpress/wp-content/uploads/2013/08/ambientiamoc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213" y="2246718"/>
            <a:ext cx="3829050" cy="406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www.provincia.barletta-andria-trani.it/Portals/0/Images/Eventi%20e%20Notizie/Foto/Pulizia%20Strade%20Barletta%20Ambientiamoci/tn_IMG_31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1676">
            <a:off x="0" y="2969753"/>
            <a:ext cx="3914800" cy="184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Oli esausti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727044">
            <a:off x="542776" y="1221143"/>
            <a:ext cx="3215066" cy="1983429"/>
          </a:xfrm>
          <a:prstGeom prst="rect">
            <a:avLst/>
          </a:prstGeom>
        </p:spPr>
      </p:pic>
      <p:pic>
        <p:nvPicPr>
          <p:cNvPr id="4098" name="Picture 2" descr="http://www.traninews.it/img-news/ambientiamoci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6459">
            <a:off x="-131455" y="4665326"/>
            <a:ext cx="3914800" cy="201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70176" y="332656"/>
            <a:ext cx="4248472" cy="778768"/>
          </a:xfrm>
        </p:spPr>
        <p:txBody>
          <a:bodyPr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GREEN BAT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Segnaposto contenuto 3" descr="green_ba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26260" y="1844824"/>
            <a:ext cx="2619741" cy="1933845"/>
          </a:xfrm>
        </p:spPr>
      </p:pic>
      <p:sp>
        <p:nvSpPr>
          <p:cNvPr id="5" name="CasellaDiTesto 4"/>
          <p:cNvSpPr txBox="1"/>
          <p:nvPr/>
        </p:nvSpPr>
        <p:spPr>
          <a:xfrm>
            <a:off x="0" y="5085184"/>
            <a:ext cx="1218882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 due anni consecutivi, la Città di Barletta si è trasformata in Capitale dell’Ambiente, grazie all’evento “Green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Bat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”, che ha visto il Castello di Barletta ospitare importanti convegni sull’Ambiente ed il “Green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Village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”, un villaggio dell’Ambiente a cielo aperto, spazio espositivo e didattico dedicato  alla sensibilizzazione ambientale</a:t>
            </a:r>
            <a:r>
              <a:rPr lang="it-IT" dirty="0" smtClean="0"/>
              <a:t> </a:t>
            </a:r>
            <a:endParaRPr lang="it-IT" dirty="0"/>
          </a:p>
        </p:txBody>
      </p:sp>
      <p:pic>
        <p:nvPicPr>
          <p:cNvPr id="6" name="Immagine 5" descr="tn_IMG_20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" y="1412776"/>
            <a:ext cx="4863040" cy="32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magine 6" descr="tn_IMG_58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35092" y="1412776"/>
            <a:ext cx="4680000" cy="2977650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35850" y="609600"/>
            <a:ext cx="10117124" cy="1066800"/>
          </a:xfrm>
        </p:spPr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“AMBIENTIAMOCI” CON MICHELE PLACIDO	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4941168"/>
            <a:ext cx="12188824" cy="1451992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Nell’ambito dell’iniziativa «Ambientiamoci», il testimonial Michele Placido si esibisce in una lezione di Teatro per gli studenti del territorio presso il Teatro Curci di Barletta. </a:t>
            </a:r>
          </a:p>
          <a:p>
            <a:endParaRPr lang="it-IT" dirty="0"/>
          </a:p>
          <a:p>
            <a:pPr>
              <a:buNone/>
            </a:pPr>
            <a:endParaRPr lang="it-IT" dirty="0" smtClean="0"/>
          </a:p>
        </p:txBody>
      </p:sp>
      <p:pic>
        <p:nvPicPr>
          <p:cNvPr id="4" name="Immagine 3" descr="IMG_77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77060">
            <a:off x="0" y="1412776"/>
            <a:ext cx="384000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Immagine 4" descr="IMG_77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70816">
            <a:off x="8348825" y="1484784"/>
            <a:ext cx="384000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Immagine 5" descr="IMG_78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66013">
            <a:off x="4078188" y="1412776"/>
            <a:ext cx="384000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8570306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557166"/>
            <a:ext cx="8097621" cy="102097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Ambiente e Difesa del Suolo</a:t>
            </a:r>
            <a:endParaRPr lang="it-IT" sz="4400" b="0" i="0" dirty="0">
              <a:solidFill>
                <a:srgbClr val="A6B727"/>
              </a:solidFill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8779" y="2959530"/>
            <a:ext cx="11959551" cy="3349789"/>
          </a:xfrm>
        </p:spPr>
        <p:txBody>
          <a:bodyPr anchor="ctr">
            <a:normAutofit fontScale="40000" lnSpcReduction="20000"/>
          </a:bodyPr>
          <a:lstStyle/>
          <a:p>
            <a:pPr>
              <a:lnSpc>
                <a:spcPct val="100000"/>
              </a:lnSpc>
              <a:buNone/>
            </a:pPr>
            <a:endParaRPr lang="it-IT" sz="2800" dirty="0" smtClean="0"/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1">
                    <a:lumMod val="75000"/>
                  </a:schemeClr>
                </a:solidFill>
              </a:rPr>
              <a:t>Progettazione preliminare interventi di ripristino funzionale degli argini dell’Ofanto  per l’attuazione di interventi di mitigazione del rischio idrogeologico (importo del progetto 5 milioni di euro)</a:t>
            </a:r>
          </a:p>
          <a:p>
            <a:pPr>
              <a:lnSpc>
                <a:spcPct val="100000"/>
              </a:lnSpc>
            </a:pPr>
            <a:r>
              <a:rPr lang="it-IT" sz="7000" dirty="0" smtClean="0">
                <a:solidFill>
                  <a:schemeClr val="tx1">
                    <a:lumMod val="75000"/>
                  </a:schemeClr>
                </a:solidFill>
              </a:rPr>
              <a:t>Canale </a:t>
            </a:r>
            <a:r>
              <a:rPr lang="it-IT" sz="7000" dirty="0" err="1" smtClean="0">
                <a:solidFill>
                  <a:schemeClr val="tx1">
                    <a:lumMod val="75000"/>
                  </a:schemeClr>
                </a:solidFill>
              </a:rPr>
              <a:t>Ciappetta</a:t>
            </a:r>
            <a:r>
              <a:rPr lang="it-IT" sz="70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it-IT" sz="7000" dirty="0" err="1" smtClean="0">
                <a:solidFill>
                  <a:schemeClr val="tx1">
                    <a:lumMod val="75000"/>
                  </a:schemeClr>
                </a:solidFill>
              </a:rPr>
              <a:t>Camaggi</a:t>
            </a:r>
            <a:r>
              <a:rPr lang="it-IT" sz="7000" dirty="0" smtClean="0">
                <a:solidFill>
                  <a:schemeClr val="tx1">
                    <a:lumMod val="75000"/>
                  </a:schemeClr>
                </a:solidFill>
              </a:rPr>
              <a:t> (avviati lavori di manutenzione straordinaria per circa 750 mila euro)</a:t>
            </a:r>
          </a:p>
          <a:p>
            <a:pPr>
              <a:lnSpc>
                <a:spcPct val="100000"/>
              </a:lnSpc>
            </a:pPr>
            <a:r>
              <a:rPr lang="it-IT" sz="7000" dirty="0">
                <a:solidFill>
                  <a:schemeClr val="tx1">
                    <a:lumMod val="75000"/>
                  </a:schemeClr>
                </a:solidFill>
              </a:rPr>
              <a:t>M</a:t>
            </a:r>
            <a:r>
              <a:rPr lang="it-IT" sz="7000" dirty="0" smtClean="0">
                <a:solidFill>
                  <a:schemeClr val="tx1">
                    <a:lumMod val="75000"/>
                  </a:schemeClr>
                </a:solidFill>
              </a:rPr>
              <a:t>anutenzione straordinaria torrente Locone per circa 190 mila euro (lavori aggiudicati ) </a:t>
            </a:r>
          </a:p>
          <a:p>
            <a:pPr marL="0" indent="0">
              <a:lnSpc>
                <a:spcPct val="100000"/>
              </a:lnSpc>
              <a:buNone/>
            </a:pPr>
            <a:endParaRPr lang="it-IT" sz="7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17748" y="2348880"/>
            <a:ext cx="8110636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Istituzione/gestione Parco Regionale Ofanto 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Immagine 6" descr="mappa ofan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54652" y="260648"/>
            <a:ext cx="3934173" cy="2618013"/>
          </a:xfrm>
          <a:prstGeom prst="rect">
            <a:avLst/>
          </a:prstGeom>
        </p:spPr>
      </p:pic>
      <p:sp>
        <p:nvSpPr>
          <p:cNvPr id="8" name="Content Placeholder 13"/>
          <p:cNvSpPr txBox="1">
            <a:spLocks/>
          </p:cNvSpPr>
          <p:nvPr/>
        </p:nvSpPr>
        <p:spPr>
          <a:xfrm>
            <a:off x="1773932" y="4149080"/>
            <a:ext cx="8928992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</a:pPr>
            <a:endParaRPr lang="it-IT" sz="28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1384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726260" y="332656"/>
            <a:ext cx="3024336" cy="1066800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PULIZIA SPIAGGE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5229200"/>
            <a:ext cx="12188825" cy="1224136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Anche per Barletta, come per tutti i Comuni Costieri del territorio, la Provincia ha destinato nelle scorse stagioni estive un contributo di 20mila euro per la pulizia delle spiagge pubbliche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DSC_0136.JPG"/>
          <p:cNvPicPr>
            <a:picLocks noChangeAspect="1"/>
          </p:cNvPicPr>
          <p:nvPr/>
        </p:nvPicPr>
        <p:blipFill>
          <a:blip r:embed="rId2" cstate="print"/>
          <a:srcRect r="5513" b="22491"/>
          <a:stretch>
            <a:fillRect/>
          </a:stretch>
        </p:blipFill>
        <p:spPr>
          <a:xfrm>
            <a:off x="46221" y="476952"/>
            <a:ext cx="4608031" cy="2520000"/>
          </a:xfrm>
          <a:prstGeom prst="rect">
            <a:avLst/>
          </a:prstGeom>
          <a:ln w="57150">
            <a:solidFill>
              <a:srgbClr val="FFFF00"/>
            </a:solidFill>
          </a:ln>
          <a:scene3d>
            <a:camera prst="perspectiveRight"/>
            <a:lightRig rig="threePt" dir="t"/>
          </a:scene3d>
        </p:spPr>
      </p:pic>
      <p:pic>
        <p:nvPicPr>
          <p:cNvPr id="5" name="Immagine 4" descr="DSC_01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22604" y="476992"/>
            <a:ext cx="4320000" cy="2880000"/>
          </a:xfrm>
          <a:prstGeom prst="rect">
            <a:avLst/>
          </a:prstGeom>
          <a:ln w="38100">
            <a:solidFill>
              <a:srgbClr val="FFFF00"/>
            </a:solidFill>
          </a:ln>
          <a:scene3d>
            <a:camera prst="perspectiveLeft"/>
            <a:lightRig rig="threePt" dir="t"/>
          </a:scene3d>
        </p:spPr>
      </p:pic>
      <p:pic>
        <p:nvPicPr>
          <p:cNvPr id="7" name="Immagine 6" descr="DSC_0151.JPG"/>
          <p:cNvPicPr>
            <a:picLocks noChangeAspect="1"/>
          </p:cNvPicPr>
          <p:nvPr/>
        </p:nvPicPr>
        <p:blipFill>
          <a:blip r:embed="rId4" cstate="print"/>
          <a:srcRect t="17502" b="4989"/>
          <a:stretch>
            <a:fillRect/>
          </a:stretch>
        </p:blipFill>
        <p:spPr>
          <a:xfrm>
            <a:off x="4006660" y="2564904"/>
            <a:ext cx="4320000" cy="2232248"/>
          </a:xfrm>
          <a:prstGeom prst="trapezoid">
            <a:avLst>
              <a:gd name="adj" fmla="val 16441"/>
            </a:avLst>
          </a:prstGeom>
          <a:ln w="28575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2887166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22104" y="285056"/>
            <a:ext cx="5544616" cy="767680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PULIZIA STRADE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5289376"/>
            <a:ext cx="12188824" cy="1091952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Oltre alle spiagge, nell’ambito del progetto Ambientiamoci la Provincia si occupa della pulizia delle strade provinciali</a:t>
            </a:r>
          </a:p>
          <a:p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IMG_31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748" y="1628800"/>
            <a:ext cx="4608512" cy="3384016"/>
          </a:xfrm>
          <a:prstGeom prst="flowChartManualOperation">
            <a:avLst/>
          </a:prstGeom>
          <a:ln w="38100">
            <a:solidFill>
              <a:srgbClr val="FFFF00"/>
            </a:solidFill>
          </a:ln>
        </p:spPr>
      </p:pic>
      <p:pic>
        <p:nvPicPr>
          <p:cNvPr id="5" name="Immagine 4" descr="IMG_32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78588" y="1484784"/>
            <a:ext cx="4464016" cy="3528032"/>
          </a:xfrm>
          <a:prstGeom prst="trapezoid">
            <a:avLst/>
          </a:prstGeom>
          <a:ln w="38100">
            <a:solidFill>
              <a:srgbClr val="FFFF00"/>
            </a:solidFill>
          </a:ln>
        </p:spPr>
      </p:pic>
      <p:pic>
        <p:nvPicPr>
          <p:cNvPr id="6" name="Immagine 5" descr="IMG_32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6260" y="1436779"/>
            <a:ext cx="2736304" cy="3648405"/>
          </a:xfrm>
          <a:prstGeom prst="parallelogram">
            <a:avLst>
              <a:gd name="adj" fmla="val 9039"/>
            </a:avLst>
          </a:prstGeom>
          <a:ln w="381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52011210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5780" y="188640"/>
            <a:ext cx="6120680" cy="720080"/>
          </a:xfrm>
          <a:noFill/>
        </p:spPr>
        <p:txBody>
          <a:bodyPr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“A MACCHIA </a:t>
            </a:r>
            <a:r>
              <a:rPr lang="it-IT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D’OLIO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869160"/>
            <a:ext cx="12188825" cy="1512168"/>
          </a:xfrm>
        </p:spPr>
        <p:txBody>
          <a:bodyPr>
            <a:normAutofit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Anche a Barletta il Centro Raccolta Olii esausti, presso il Supermercato «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Dok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 di Via De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Nittis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in collaborazione con il Gruppo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Megamark</a:t>
            </a:r>
            <a:endParaRPr lang="it-IT" dirty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Recupero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riutilizzo e riciclaggio di oli e grassi vegetali e animali esausti di provenienza domestica.  </a:t>
            </a:r>
            <a:endParaRPr lang="it-IT" dirty="0" smtClean="0">
              <a:solidFill>
                <a:schemeClr val="tx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dirty="0"/>
          </a:p>
        </p:txBody>
      </p:sp>
      <p:pic>
        <p:nvPicPr>
          <p:cNvPr id="4" name="Immagine 3" descr="Inaugurazione Centro Raccolta Olii a Barletta.jpg"/>
          <p:cNvPicPr>
            <a:picLocks noChangeAspect="1"/>
          </p:cNvPicPr>
          <p:nvPr/>
        </p:nvPicPr>
        <p:blipFill>
          <a:blip r:embed="rId2" cstate="print"/>
          <a:srcRect l="7383" r="8947" b="9767"/>
          <a:stretch>
            <a:fillRect/>
          </a:stretch>
        </p:blipFill>
        <p:spPr>
          <a:xfrm>
            <a:off x="3718148" y="908720"/>
            <a:ext cx="4896544" cy="396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28776668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5780" y="404664"/>
            <a:ext cx="11449272" cy="5688632"/>
          </a:xfrm>
        </p:spPr>
        <p:txBody>
          <a:bodyPr anchor="t" anchorCtr="0">
            <a:normAutofit fontScale="90000"/>
          </a:bodyPr>
          <a:lstStyle/>
          <a:p>
            <a:r>
              <a:rPr lang="it-IT" sz="2700" dirty="0" smtClean="0">
                <a:solidFill>
                  <a:schemeClr val="tx1"/>
                </a:solidFill>
              </a:rPr>
              <a:t>- </a:t>
            </a: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Protocollo d’intesa «Raccolta degli oli vegetali e animali esausti di provenienza domestica» e distribuzione gratuita tanichette;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per la «Sensibilizzazione ambientale e per la protezione e cura del territorio durante il periodo estivo»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Star Up Strade Pulite: Amianto Zero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con Regione Puglia per la bonifica di siti potenzialmente contaminati (Programma Operativo FESR 2007/2013)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Progetto «GREEN BAT» (Forum Ambientale e Pulizia Spiagge)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Progetto Mare Sicuro 2013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  <a:t>- Protocollo d’intesa con ARPA e Corpo Forestale dello Stato per la salvaguardia ambientale e la protezione dall’inquinamento</a:t>
            </a:r>
            <a:br>
              <a:rPr lang="it-IT" sz="27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dirty="0" smtClean="0">
                <a:solidFill>
                  <a:srgbClr val="00B050"/>
                </a:solidFill>
              </a:rPr>
              <a:t/>
            </a:r>
            <a:br>
              <a:rPr lang="it-IT" dirty="0" smtClean="0">
                <a:solidFill>
                  <a:srgbClr val="00B050"/>
                </a:solidFill>
              </a:rPr>
            </a:b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820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2127" y="332656"/>
            <a:ext cx="9684570" cy="875184"/>
          </a:xfrm>
        </p:spPr>
        <p:txBody>
          <a:bodyPr anchor="ctr"/>
          <a:lstStyle/>
          <a:p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SALA MULTIRISCHI PROTEZIONE CIVILE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497288"/>
            <a:ext cx="12188825" cy="2100064"/>
          </a:xfrm>
        </p:spPr>
        <p:txBody>
          <a:bodyPr>
            <a:normAutofit fontScale="925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Nella Prefettura di Barletta, la Provincia istituisce la Sala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Multirischi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di Protezione Civile, alla presenza del Capo Dipartimento di Protezione Civile, Gabrielli.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Sala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Operativa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consentirà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attraverso 14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funzioni di supporto,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porre in essere situazioni e strategie necessarie per fronteggiare le criticità emergenti da eventi calamitosi che potrebbero colpire l'intero territorio provinciale.</a:t>
            </a:r>
          </a:p>
          <a:p>
            <a:pPr>
              <a:buNone/>
            </a:pPr>
            <a:endParaRPr lang="it-IT" dirty="0" smtClean="0"/>
          </a:p>
        </p:txBody>
      </p:sp>
      <p:pic>
        <p:nvPicPr>
          <p:cNvPr id="4" name="Immagine 3" descr="DSC_01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9756" y="1340768"/>
            <a:ext cx="4320000" cy="2880000"/>
          </a:xfrm>
          <a:prstGeom prst="rect">
            <a:avLst/>
          </a:prstGeom>
          <a:scene3d>
            <a:camera prst="perspectiveRight"/>
            <a:lightRig rig="threePt" dir="t"/>
          </a:scene3d>
        </p:spPr>
      </p:pic>
      <p:pic>
        <p:nvPicPr>
          <p:cNvPr id="6" name="Immagine 5" descr="DSC_02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98268" y="1196752"/>
            <a:ext cx="2160000" cy="32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DSC_03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62564" y="1268760"/>
            <a:ext cx="4320000" cy="2880000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67593328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13275" y="5076626"/>
            <a:ext cx="12188825" cy="107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5400" b="1" dirty="0" smtClean="0">
                <a:solidFill>
                  <a:srgbClr val="00B050"/>
                </a:solidFill>
                <a:latin typeface="Garamond" pitchFamily="18" charset="0"/>
              </a:rPr>
              <a:t>POLIZIA PROVINCIALE</a:t>
            </a:r>
            <a:endParaRPr lang="it-IT" sz="5400" b="1" dirty="0">
              <a:solidFill>
                <a:srgbClr val="00B050"/>
              </a:solidFill>
              <a:latin typeface="Garamond" pitchFamily="18" charset="0"/>
            </a:endParaRPr>
          </a:p>
        </p:txBody>
      </p:sp>
      <p:pic>
        <p:nvPicPr>
          <p:cNvPr id="6146" name="Picture 2" descr="http://www.comune.andria.bt.it/public/images_news/11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0" y="5163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cdn.livenetwork.it/news/254769/gallery/753209_Emergenza_Neve%281%29_398x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148" y="821282"/>
            <a:ext cx="3790950" cy="231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poliziaprovincialebat.it/images/p009_1_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620" y="344421"/>
            <a:ext cx="4543425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encrypted-tbn0.gstatic.com/images?q=tbn:ANd9GcQ542A0sGf2x06kLy8C3IdrE9LX7vkQsl1KPTncUzj_K9GKClW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2423674"/>
            <a:ext cx="3146852" cy="209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enicotter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582" y="400506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it-IT" sz="4400" b="1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Pianificazione sulla prevenzione e interventi Anti Incendi Boschivi.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Adozione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di linee guida nella ricognizione quotidiana dei siti a rischio.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Convenzioni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con le Associazioni di Volontariato ricadenti nel territorio comunale per attività di “Avvistamento Dinamico AIB”.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Esercitazione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Regionale “PUGLIA2010”;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Azione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sinergica con POLFER per contrasto furti cavi in rame;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Crollo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palazzina di Via </a:t>
            </a:r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ROMA.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Supporto</a:t>
            </a:r>
            <a:endParaRPr lang="it-IT" sz="18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Niente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paura … Agisci, formazione scolastica sulle norme comportamentali da adottare in caso di eventi, con verifica finale sulle modalità di </a:t>
            </a:r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evacuazione (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	Plesso R.MORO – Liceo </a:t>
            </a:r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CAFIERO) </a:t>
            </a:r>
            <a:endParaRPr lang="it-IT" sz="1800" dirty="0">
              <a:solidFill>
                <a:schemeClr val="tx1">
                  <a:lumMod val="50000"/>
                </a:schemeClr>
              </a:solidFill>
            </a:endParaRPr>
          </a:p>
          <a:p>
            <a:endParaRPr lang="it-IT" sz="1800" dirty="0" smtClean="0"/>
          </a:p>
        </p:txBody>
      </p:sp>
    </p:spTree>
    <p:extLst>
      <p:ext uri="{BB962C8B-B14F-4D97-AF65-F5344CB8AC3E}">
        <p14:creationId xmlns:p14="http://schemas.microsoft.com/office/powerpoint/2010/main" val="39831575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Esondazione del Fiume OFANTO, azione di implementazione per le proprio competenze con il Corpo di Polizia </a:t>
            </a:r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Locale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Esercitazione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BARLETTAEMERGENCY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Evacuazione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area residenziale - Incidente ferroviario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Incontro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con personale afferente all’82° RGT FANTERIA “TORINO” – sul Sistema ITALIA di Protezione Civile.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Emergenza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nazionale “Agitazione Autotrasportatori” – blocchi stradali, pattugliamento e scorta autocisterne carburanti.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Azione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di pattugliamento sulla viabilità di competenza per contrasto rapine trasporto valori.</a:t>
            </a:r>
          </a:p>
          <a:p>
            <a:r>
              <a:rPr lang="it-IT" sz="1800" dirty="0" smtClean="0">
                <a:solidFill>
                  <a:schemeClr val="tx1">
                    <a:lumMod val="50000"/>
                  </a:schemeClr>
                </a:solidFill>
              </a:rPr>
              <a:t>Azione 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</a:rPr>
              <a:t>interforze con coordinamento Prefettura UTG BAT su punti di viabilità strategica del territorio comunale per contrasto rapine autotrasportatori</a:t>
            </a:r>
          </a:p>
          <a:p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38321369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uglia imper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18748" y="812704"/>
            <a:ext cx="2880320" cy="192169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10558908" cy="864096"/>
          </a:xfrm>
        </p:spPr>
        <p:txBody>
          <a:bodyPr>
            <a:noAutofit/>
          </a:bodyPr>
          <a:lstStyle/>
          <a:p>
            <a:pPr algn="ctr"/>
            <a:r>
              <a:rPr lang="it-IT" sz="44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Promozione Territorio e Turismo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00808"/>
            <a:ext cx="12188824" cy="4464496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Adesione agli organismi presenti sul territorio</a:t>
            </a:r>
          </a:p>
          <a:p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Iniziative promozionali dirette per la promozione turistica: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Borsa Internazionale del Turismo Milano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Borsa Mediterranea del Turismo Archeologica Paestum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Fiera del Levante</a:t>
            </a:r>
          </a:p>
          <a:p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Patrocina, contribuisce e sovvenziona molteplici iniziative comunali, associative e del volontariato di interesse turistico, culturale, sportivo e sociale. </a:t>
            </a:r>
          </a:p>
          <a:p>
            <a:pPr marL="0" indent="0">
              <a:buNone/>
            </a:pPr>
            <a:endParaRPr lang="it-IT" b="1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Segnaposto contenuto 4" descr="b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06780" y="2924944"/>
            <a:ext cx="2304256" cy="137063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it-IT" sz="6600" b="0" i="0" dirty="0" smtClean="0">
                <a:solidFill>
                  <a:schemeClr val="bg1"/>
                </a:solidFill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Euphemia"/>
                <a:ea typeface="+mj-ea"/>
                <a:cs typeface="+mj-cs"/>
              </a:rPr>
              <a:t>Layout titolo</a:t>
            </a: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12188825" cy="459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78832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56913" y="476672"/>
            <a:ext cx="11927060" cy="1462982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LA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PROVINCIA </a:t>
            </a:r>
            <a:b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it-IT" sz="2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per il </a:t>
            </a:r>
            <a:r>
              <a:rPr lang="it-IT" sz="48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48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2204864"/>
            <a:ext cx="12188825" cy="3659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TANTI I SERVIZI E LE ATTIVITA’ IN DIFFERENTI SETTORI PER: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Perseguire l’interesse generale per il bene comune;</a:t>
            </a:r>
          </a:p>
          <a:p>
            <a:pPr algn="just"/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Favorire lo sviluppo integrale della persona attraverso servizi ed interventi mirati nelle aree quali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1. Le Politiche Sociali 		   2. Le Politiche di Genere</a:t>
            </a:r>
          </a:p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3. Le Politiche per il Lavoro 	   4. La Formazione Professionale</a:t>
            </a: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it-IT" sz="2800" dirty="0" smtClean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5" name="Immagine 4" descr="SOCI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2566020" cy="145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85900" y="620688"/>
            <a:ext cx="9143538" cy="864096"/>
          </a:xfrm>
        </p:spPr>
        <p:txBody>
          <a:bodyPr>
            <a:noAutofit/>
          </a:bodyPr>
          <a:lstStyle/>
          <a:p>
            <a:r>
              <a:rPr lang="it-IT" sz="7200" dirty="0" smtClean="0">
                <a:solidFill>
                  <a:srgbClr val="00B050"/>
                </a:solidFill>
              </a:rPr>
              <a:t>Le Politiche Sociali</a:t>
            </a:r>
            <a:endParaRPr lang="it-IT" sz="72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1772816"/>
            <a:ext cx="11953328" cy="43924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600" b="1" u="sng" dirty="0" smtClean="0"/>
              <a:t>1. Disabilità</a:t>
            </a:r>
            <a:r>
              <a:rPr lang="it-IT" b="1" u="sng" dirty="0" smtClean="0"/>
              <a:t>. </a:t>
            </a:r>
            <a:r>
              <a:rPr lang="it-IT" dirty="0" smtClean="0"/>
              <a:t>Alcuni interventi:</a:t>
            </a:r>
            <a:endParaRPr lang="it-IT" b="1" u="sng" dirty="0" smtClean="0"/>
          </a:p>
          <a:p>
            <a:pPr marL="0" indent="0">
              <a:buNone/>
            </a:pPr>
            <a:r>
              <a:rPr lang="it-IT" dirty="0" smtClean="0"/>
              <a:t>- Servizio trasporto scolastico (70 beneficiari circa per anno per circa 100 mila euro); - Servizio assistenza specialistica disabili (oltre 200 disabili per anno. Investiti oltre 1 milione)</a:t>
            </a:r>
          </a:p>
          <a:p>
            <a:pPr marL="0" indent="0">
              <a:buNone/>
            </a:pPr>
            <a:r>
              <a:rPr lang="it-IT" sz="3600" b="1" u="sng" dirty="0" smtClean="0"/>
              <a:t>2. Immigrazione e inclusione sociale</a:t>
            </a:r>
            <a:r>
              <a:rPr lang="it-IT" b="1" u="sng" dirty="0" smtClean="0"/>
              <a:t>.</a:t>
            </a:r>
            <a:r>
              <a:rPr lang="it-IT" dirty="0" smtClean="0"/>
              <a:t> Alcuni interventi:</a:t>
            </a:r>
            <a:endParaRPr lang="it-IT" b="1" u="sng" dirty="0" smtClean="0"/>
          </a:p>
          <a:p>
            <a:pPr marL="0" indent="0">
              <a:buNone/>
            </a:pPr>
            <a:r>
              <a:rPr lang="it-IT" dirty="0" smtClean="0"/>
              <a:t>- Progetto FEI  MEDI-AZIONE (finanziamenti per 280 mila euro); - Centro interculturale per l’integrazione degli immigrati; - Progetto E.N.E.A. per i rifugiati, titolari di protezione internazionale … (finanziamenti FER per 340mmila euro)</a:t>
            </a:r>
          </a:p>
          <a:p>
            <a:pPr marL="0" indent="0">
              <a:buNone/>
            </a:pPr>
            <a:r>
              <a:rPr lang="it-IT" sz="3600" b="1" u="sng" dirty="0" smtClean="0"/>
              <a:t>3. Promozione della Salute e del Volontariato</a:t>
            </a:r>
          </a:p>
          <a:p>
            <a:pPr marL="0" indent="0">
              <a:buNone/>
            </a:pPr>
            <a:r>
              <a:rPr lang="it-IT" dirty="0" smtClean="0"/>
              <a:t>- Sportello per il Volontariato; - Progetto Psicologo in Farmacia; -Progetto Melanoma; - Adesione Campagna </a:t>
            </a:r>
            <a:r>
              <a:rPr lang="it-IT" dirty="0" err="1" smtClean="0"/>
              <a:t>Telethon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6876430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972" y="476672"/>
            <a:ext cx="3790155" cy="459829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85184"/>
            <a:ext cx="12188825" cy="838200"/>
          </a:xfrm>
        </p:spPr>
        <p:txBody>
          <a:bodyPr anchor="ctr">
            <a:noAutofit/>
          </a:bodyPr>
          <a:lstStyle/>
          <a:p>
            <a:pPr algn="ctr"/>
            <a:r>
              <a:rPr lang="it-IT" sz="6000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SOCIALE</a:t>
            </a:r>
            <a:endParaRPr lang="it-IT" sz="6000" b="1" i="0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5" name="Immagine 4" descr="sociala_provincia_am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4412" y="476672"/>
            <a:ext cx="3528392" cy="4608512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356" y="2420888"/>
            <a:ext cx="6886501" cy="3528392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Consegnate complessivamente 1000 tessere per beni di prima necessità del valore di 150 € mensili per 6 mesi per una spesa complessiva per la Provincia di 900 mila euro.</a:t>
            </a:r>
          </a:p>
          <a:p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Per questo comune ne hanno beneficiato n.198 concittadini</a:t>
            </a:r>
          </a:p>
          <a:p>
            <a:pPr>
              <a:buFont typeface="Arial" pitchFamily="34" charset="0"/>
              <a:buChar char="•"/>
            </a:pPr>
            <a:endParaRPr lang="it-IT" sz="3600" b="0" i="0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780" y="1196752"/>
            <a:ext cx="6696744" cy="1143000"/>
          </a:xfrm>
        </p:spPr>
        <p:txBody>
          <a:bodyPr anchor="ctr">
            <a:normAutofit/>
          </a:bodyPr>
          <a:lstStyle/>
          <a:p>
            <a:pPr algn="ctr"/>
            <a:r>
              <a:rPr lang="it-IT" b="1" spc="3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Carta Amica</a:t>
            </a:r>
            <a:endParaRPr lang="it-IT" b="1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0516" y="404664"/>
            <a:ext cx="5158309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Cav Barletta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98467" y="908720"/>
            <a:ext cx="4839475" cy="3024336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magine 3" descr="Cav Barletta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753" y="908720"/>
            <a:ext cx="4128459" cy="3096344"/>
          </a:xfrm>
          <a:prstGeom prst="rect">
            <a:avLst/>
          </a:prstGeom>
          <a:ln w="57150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42084" y="260648"/>
            <a:ext cx="5904656" cy="64807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CENTRO ANTIVIOLENZA</a:t>
            </a:r>
            <a:r>
              <a:rPr lang="it-IT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it-IT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005064"/>
            <a:ext cx="12188825" cy="2388096"/>
          </a:xfrm>
        </p:spPr>
        <p:txBody>
          <a:bodyPr/>
          <a:lstStyle/>
          <a:p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Nell’ambito di «Provincia Amica», la Provincia istituisce il Centro Antiviolenza a Barletta, ubicato in 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Piazza Aldo </a:t>
            </a:r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Moro. </a:t>
            </a:r>
          </a:p>
          <a:p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Il Centro Antiviolenza è un servizio </a:t>
            </a:r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 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promuovere una cultura di genere non violenta accogliendo donne e minori vittime di violenza ed accompagnandole in un percorso di affermazione del proprio diritto alla </a:t>
            </a:r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vita.</a:t>
            </a:r>
          </a:p>
          <a:p>
            <a:pPr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3667393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28091" y="260648"/>
            <a:ext cx="10332642" cy="767680"/>
          </a:xfrm>
        </p:spPr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CENTRO PER L’OCCUPABILITA’ FEMMINILE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4365104"/>
            <a:ext cx="12188825" cy="2028056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Sempre nell’ambito di «Provincia Amica», la Provincia inaugura a Barletta il Centro per l’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Occupabilità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Femminile, nella sede del CPI, poi trasferito nel laboratorio urbano GOS di Viale Marconi. 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Servizio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rivolto alle donne per migliorare la propria </a:t>
            </a:r>
            <a:r>
              <a:rPr lang="it-IT" dirty="0" err="1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occupabilità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 districarsi nel complicato mondo dell’orientamento e della ricerca del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lavoro.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IMG_52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9795" y="1268760"/>
            <a:ext cx="4128459" cy="3096344"/>
          </a:xfrm>
          <a:prstGeom prst="rect">
            <a:avLst/>
          </a:prstGeom>
          <a:scene3d>
            <a:camera prst="perspectiveRight"/>
            <a:lightRig rig="threePt" dir="t"/>
          </a:scene3d>
        </p:spPr>
      </p:pic>
      <p:pic>
        <p:nvPicPr>
          <p:cNvPr id="5" name="Immagine 4" descr="IMG_52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6820" y="1196752"/>
            <a:ext cx="4200040" cy="3150030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198431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3772" y="609600"/>
            <a:ext cx="11305256" cy="1066800"/>
          </a:xfrm>
        </p:spPr>
        <p:txBody>
          <a:bodyPr>
            <a:normAutofit/>
          </a:bodyPr>
          <a:lstStyle/>
          <a:p>
            <a:pPr algn="ctr"/>
            <a:r>
              <a:rPr lang="it-IT" sz="6000" dirty="0" smtClean="0">
                <a:solidFill>
                  <a:srgbClr val="00B050"/>
                </a:solidFill>
              </a:rPr>
              <a:t>Le Politiche di Genere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796" y="1905000"/>
            <a:ext cx="11089232" cy="411480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Promozione delle Pari Opportunità</a:t>
            </a:r>
          </a:p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lotta alla violenza contro le donne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Rete Nazionale antiviolenza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Piano interventi locali per la prevenzione ed il contrasto della violenza contro le donne e minori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Progetto MAFALDA (finanziamenti per 165 mila euro)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Consigliera/e provinciale di PARITA’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Carta Europea per l’Uguaglianza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Adesione progetto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Aleida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Domo Vitae </a:t>
            </a:r>
            <a:r>
              <a:rPr lang="it-IT" dirty="0" err="1" smtClean="0">
                <a:solidFill>
                  <a:schemeClr val="tx1">
                    <a:lumMod val="50000"/>
                  </a:schemeClr>
                </a:solidFill>
              </a:rPr>
              <a:t>Novae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 Comunità Oasi2 San Francesco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31978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013176"/>
            <a:ext cx="12188825" cy="838200"/>
          </a:xfrm>
        </p:spPr>
        <p:txBody>
          <a:bodyPr anchor="ctr">
            <a:noAutofit/>
          </a:bodyPr>
          <a:lstStyle/>
          <a:p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      LAVORO</a:t>
            </a:r>
            <a:endParaRPr lang="it-IT" sz="60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3932" y="476672"/>
            <a:ext cx="4654252" cy="4598293"/>
          </a:xfrm>
          <a:prstGeom prst="rect">
            <a:avLst/>
          </a:prstGeom>
        </p:spPr>
      </p:pic>
      <p:pic>
        <p:nvPicPr>
          <p:cNvPr id="5" name="Immagine 4" descr="provincia_amica_lavo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6540" y="473975"/>
            <a:ext cx="4798269" cy="5544616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1581" y="548680"/>
            <a:ext cx="9143538" cy="1066800"/>
          </a:xfrm>
        </p:spPr>
        <p:txBody>
          <a:bodyPr>
            <a:normAutofit/>
          </a:bodyPr>
          <a:lstStyle/>
          <a:p>
            <a:r>
              <a:rPr lang="it-IT" sz="6000" dirty="0" smtClean="0">
                <a:solidFill>
                  <a:srgbClr val="00B050"/>
                </a:solidFill>
              </a:rPr>
              <a:t>Le Politiche per il Lavoro</a:t>
            </a:r>
            <a:endParaRPr lang="it-IT" sz="60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382444" y="1844824"/>
            <a:ext cx="5400600" cy="4114800"/>
          </a:xfrm>
        </p:spPr>
        <p:txBody>
          <a:bodyPr>
            <a:noAutofit/>
          </a:bodyPr>
          <a:lstStyle/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Centro </a:t>
            </a:r>
            <a:r>
              <a:rPr lang="it-IT" sz="2200" dirty="0" err="1">
                <a:solidFill>
                  <a:schemeClr val="tx1">
                    <a:lumMod val="50000"/>
                  </a:schemeClr>
                </a:solidFill>
              </a:rPr>
              <a:t>Occupabilità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 Femminile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BAT’S MOVE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Progetto ROSA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Vertenze collettive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Servizio Help desk portale sintesi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Servizio Psicologo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Stipula Convenzioni e Accordi di rete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Video </a:t>
            </a:r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Curriculum</a:t>
            </a:r>
          </a:p>
          <a:p>
            <a:endParaRPr lang="it-IT" sz="22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909836" y="1844824"/>
            <a:ext cx="5163514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IncontraLavoro</a:t>
            </a:r>
            <a:endParaRPr lang="it-IT" sz="2200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Progetto 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Ve.La</a:t>
            </a:r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it-IT" sz="2200" dirty="0" err="1" smtClean="0">
                <a:solidFill>
                  <a:schemeClr val="tx1">
                    <a:lumMod val="50000"/>
                  </a:schemeClr>
                </a:solidFill>
              </a:rPr>
              <a:t>VErso</a:t>
            </a:r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 il Lavoro)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Europa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Professione Militare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Sportello Impresa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Sportello DSA</a:t>
            </a:r>
          </a:p>
          <a:p>
            <a:r>
              <a:rPr lang="it-IT" sz="2200" dirty="0">
                <a:solidFill>
                  <a:schemeClr val="tx1">
                    <a:lumMod val="50000"/>
                  </a:schemeClr>
                </a:solidFill>
              </a:rPr>
              <a:t>Servizio Accounting</a:t>
            </a:r>
          </a:p>
          <a:p>
            <a:r>
              <a:rPr lang="it-IT" sz="2200" dirty="0" smtClean="0">
                <a:solidFill>
                  <a:schemeClr val="tx1">
                    <a:lumMod val="50000"/>
                  </a:schemeClr>
                </a:solidFill>
              </a:rPr>
              <a:t>Osservatorio Mercato del Lavoro</a:t>
            </a:r>
          </a:p>
          <a:p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405353709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lvl="0" algn="ctr">
              <a:spcBef>
                <a:spcPts val="0"/>
              </a:spcBef>
            </a:pPr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n-ea"/>
                <a:cs typeface="+mn-cs"/>
              </a:rPr>
              <a:t>LAVORO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-1" y="1628800"/>
            <a:ext cx="8758709" cy="43204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0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Bandi “BORSA LAVORO” 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Due i bandi messi a disposizione delle aziende del territorio, per Borse Lavoro (da 3.000 euro ciascuna) finalizzate all’assunzione di giovani e disoccupati di tutte le fasce di età. 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- 675 domande pervenute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- 277 Borse Lavoro finanziate</a:t>
            </a:r>
          </a:p>
        </p:txBody>
      </p:sp>
      <p:pic>
        <p:nvPicPr>
          <p:cNvPr id="4" name="Immagine 3" descr="Logo Provincia Am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99358" y="1124745"/>
            <a:ext cx="3616590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6063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780" y="5013176"/>
            <a:ext cx="11233248" cy="83820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ISTRUZIONE</a:t>
            </a:r>
            <a:endParaRPr lang="it-IT" sz="6000" b="1" i="0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Immagine 3" descr="Logo Provincia Amica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3852" y="476672"/>
            <a:ext cx="4392488" cy="4598293"/>
          </a:xfrm>
          <a:prstGeom prst="rect">
            <a:avLst/>
          </a:prstGeom>
        </p:spPr>
      </p:pic>
      <p:pic>
        <p:nvPicPr>
          <p:cNvPr id="6" name="Immagine 5" descr="provincia_amica_istruzio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8066" y="476672"/>
            <a:ext cx="5336945" cy="453650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it-IT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orse di studio</a:t>
            </a:r>
            <a:endParaRPr lang="it-IT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22876" y="1905000"/>
            <a:ext cx="9143538" cy="2244080"/>
          </a:xfrm>
        </p:spPr>
        <p:txBody>
          <a:bodyPr/>
          <a:lstStyle/>
          <a:p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>Nell’ ambito del progetto Provincia Amica sono state erogate _ borse di studio da € 2500,00 ciascuna, per studenti del territorio, meritevoli e con particolari difficoltà economiche di qualsiasi facoltà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sono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26 gli </a:t>
            </a:r>
            <a:r>
              <a:rPr lang="it-IT" b="1" dirty="0" smtClean="0">
                <a:solidFill>
                  <a:schemeClr val="tx1">
                    <a:lumMod val="50000"/>
                  </a:schemeClr>
                </a:solidFill>
              </a:rPr>
              <a:t>studenti di Barletta  ad averne beneficiato</a:t>
            </a:r>
            <a:endParaRPr lang="it-IT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74260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9996" y="620688"/>
            <a:ext cx="9982845" cy="1066800"/>
          </a:xfr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it-IT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FORMAZIONE PROFESSIONALE</a:t>
            </a:r>
            <a:endParaRPr lang="it-IT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349996" y="1484784"/>
            <a:ext cx="9838829" cy="4680520"/>
          </a:xfrm>
        </p:spPr>
        <p:txBody>
          <a:bodyPr/>
          <a:lstStyle/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Destinatari sono: giovani tra 15 e 18 anni, adulti disoccupati, apprendisti e lavoratori occupati (formazione in azienda o individuale)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Grazie alle risorse europee, per le annualità 2010/2013, oltre 19 milioni sono le somme trasferiate dalla Regione che la Provincia è riuscita ad acquisire dai fondi FSE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Per questo Comune , complessivamente sono stati investite somme </a:t>
            </a:r>
            <a:r>
              <a:rPr lang="it-IT" b="1" dirty="0" err="1" smtClean="0">
                <a:solidFill>
                  <a:schemeClr val="tx1">
                    <a:lumMod val="75000"/>
                  </a:schemeClr>
                </a:solidFill>
              </a:rPr>
              <a:t>somme</a:t>
            </a:r>
            <a:r>
              <a:rPr lang="it-IT" b="1" dirty="0" smtClean="0">
                <a:solidFill>
                  <a:schemeClr val="tx1">
                    <a:lumMod val="75000"/>
                  </a:schemeClr>
                </a:solidFill>
              </a:rPr>
              <a:t> pari a oltre 2.500.000 milioni di Euro</a:t>
            </a:r>
          </a:p>
        </p:txBody>
      </p:sp>
      <p:pic>
        <p:nvPicPr>
          <p:cNvPr id="6" name="Segnaposto contenuto 3" descr="BAT FORM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" y="1340768"/>
            <a:ext cx="2133972" cy="4176464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6220" y="2132856"/>
            <a:ext cx="7724329" cy="2477579"/>
          </a:xfrm>
        </p:spPr>
        <p:txBody>
          <a:bodyPr anchor="ctr">
            <a:normAutofit/>
          </a:bodyPr>
          <a:lstStyle/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URBANISTICA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ASSETTO DEL TERRITORIO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PAESAGGIO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GENIO CIVILE </a:t>
            </a:r>
          </a:p>
          <a:p>
            <a:pPr algn="ctr"/>
            <a:r>
              <a:rPr lang="it-IT" sz="32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DIFESA DEL SUOLO</a:t>
            </a:r>
            <a:endParaRPr lang="it-IT" sz="3200" b="1" i="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1196752"/>
            <a:ext cx="4345646" cy="380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50313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02324" y="1628800"/>
            <a:ext cx="6768752" cy="4446393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chemeClr val="tx1">
                    <a:lumMod val="75000"/>
                  </a:schemeClr>
                </a:solidFill>
              </a:rPr>
              <a:t>Per la pianificazione:</a:t>
            </a:r>
          </a:p>
          <a:p>
            <a:pPr>
              <a:buFontTx/>
              <a:buChar char="-"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PTCP - SIT e </a:t>
            </a:r>
            <a:r>
              <a:rPr lang="it-IT" sz="3200" b="1" dirty="0" err="1" smtClean="0">
                <a:solidFill>
                  <a:schemeClr val="tx1">
                    <a:lumMod val="75000"/>
                  </a:schemeClr>
                </a:solidFill>
              </a:rPr>
              <a:t>webGIS</a:t>
            </a:r>
            <a:endParaRPr lang="it-IT" sz="32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sz="32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it-IT" sz="3600" b="1" dirty="0" smtClean="0">
                <a:solidFill>
                  <a:schemeClr val="tx1">
                    <a:lumMod val="75000"/>
                  </a:schemeClr>
                </a:solidFill>
              </a:rPr>
              <a:t>Per la semplificazione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- ingegnerizzazione provvedimenti</a:t>
            </a: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</a:rPr>
              <a:t>- dematerializzazione procedimenti </a:t>
            </a:r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909836" y="4509120"/>
            <a:ext cx="10513168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2710036" y="3717032"/>
            <a:ext cx="518457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1" i="0" u="none" strike="noStrike" kern="1200" cap="none" spc="30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0" name="Picture 6" descr="http://ptcp.provincia.barletta-andria-trani.it/public/img-home/big/cartiglio_ofan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5112568" cy="472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93069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765820" y="404664"/>
            <a:ext cx="10585176" cy="5760640"/>
          </a:xfrm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sz="3200" b="1" dirty="0" err="1" smtClean="0">
                <a:solidFill>
                  <a:schemeClr val="tx1">
                    <a:lumMod val="50000"/>
                  </a:schemeClr>
                </a:solidFill>
              </a:rPr>
              <a:t>SE</a:t>
            </a:r>
            <a:r>
              <a:rPr lang="it-IT" sz="3200" dirty="0" err="1" smtClean="0">
                <a:solidFill>
                  <a:schemeClr val="tx1">
                    <a:lumMod val="50000"/>
                  </a:schemeClr>
                </a:solidFill>
              </a:rPr>
              <a:t>Emesse</a:t>
            </a:r>
            <a:r>
              <a:rPr lang="it-IT" sz="32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it-IT" sz="3200" b="1" dirty="0" smtClean="0">
                <a:solidFill>
                  <a:schemeClr val="tx1">
                    <a:lumMod val="50000"/>
                  </a:schemeClr>
                </a:solidFill>
              </a:rPr>
              <a:t>RVIZIO EDILIZIA SISMICA</a:t>
            </a:r>
          </a:p>
          <a:p>
            <a:r>
              <a:rPr lang="it-IT" sz="3200" dirty="0" smtClean="0">
                <a:solidFill>
                  <a:schemeClr val="tx1">
                    <a:lumMod val="50000"/>
                  </a:schemeClr>
                </a:solidFill>
              </a:rPr>
              <a:t>n. 1830 attestazioni e autorizzazioni sismiche di cui n. 276 per questo Comune</a:t>
            </a:r>
          </a:p>
          <a:p>
            <a:pPr marL="0" indent="0">
              <a:buNone/>
            </a:pPr>
            <a:endParaRPr lang="it-IT" sz="32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>
                    <a:lumMod val="50000"/>
                  </a:schemeClr>
                </a:solidFill>
              </a:rPr>
              <a:t>SERVIZIO RISORSE IDRICHE</a:t>
            </a:r>
          </a:p>
          <a:p>
            <a:r>
              <a:rPr lang="it-IT" sz="3200" dirty="0" smtClean="0">
                <a:solidFill>
                  <a:schemeClr val="tx1">
                    <a:lumMod val="50000"/>
                  </a:schemeClr>
                </a:solidFill>
              </a:rPr>
              <a:t>Emessi n. 738 provvedimenti complessivi di cui per questo Comune: n. 34 concessioni n. 16 per uso domestico autorizzazioni scavo</a:t>
            </a:r>
            <a:endParaRPr lang="it-IT" sz="3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24327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4664"/>
            <a:ext cx="10054852" cy="518457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marL="857250" indent="-857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Reti e </a:t>
            </a:r>
            <a:r>
              <a:rPr lang="it-IT" sz="3600" b="1" cap="all" dirty="0" err="1" smtClean="0">
                <a:solidFill>
                  <a:srgbClr val="00B050"/>
                </a:solidFill>
                <a:latin typeface="Garamond" pitchFamily="18" charset="0"/>
              </a:rPr>
              <a:t>InfraStrutture</a:t>
            </a:r>
            <a:r>
              <a:rPr lang="it-IT" sz="3600" b="1" cap="all" dirty="0" smtClean="0">
                <a:solidFill>
                  <a:srgbClr val="00B050"/>
                </a:solidFill>
                <a:latin typeface="Garamond" pitchFamily="18" charset="0"/>
              </a:rPr>
              <a:t> Tecnologiche</a:t>
            </a: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b="1" cap="all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u="sng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Linee di attività</a:t>
            </a: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:</a:t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Indicatori ICE</a:t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Polo Bibliotecario</a:t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Portale Cartografico (Sistema GIS)</a:t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Portale SUE</a:t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Internet Point</a:t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Piano di </a:t>
            </a:r>
            <a:r>
              <a:rPr lang="it-IT" sz="3600" dirty="0" err="1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Risk</a:t>
            </a: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it-IT" sz="3600" dirty="0" err="1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Managment</a:t>
            </a: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sz="36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- Portale acquisti in rete</a:t>
            </a: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it-IT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</a:br>
            <a:endParaRPr lang="it-IT" sz="66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Euphemia"/>
              <a:ea typeface="+mj-ea"/>
              <a:cs typeface="+mj-cs"/>
            </a:endParaRPr>
          </a:p>
        </p:txBody>
      </p:sp>
      <p:pic>
        <p:nvPicPr>
          <p:cNvPr id="5124" name="Picture 4" descr="http://www.netstudio.it/wp-content/uploads/2011/11/125375768818_network-300x2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8" y="1591096"/>
            <a:ext cx="3937620" cy="320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61597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Pianificazione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PTCP ( Piano Territoriale di Coordinamento Provinciale)</a:t>
            </a:r>
          </a:p>
          <a:p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Piano Energetico </a:t>
            </a:r>
          </a:p>
          <a:p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Bilancio Armonizzato</a:t>
            </a:r>
          </a:p>
          <a:p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Trasparenza</a:t>
            </a:r>
          </a:p>
          <a:p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Piano Provinciale Trasporti</a:t>
            </a:r>
          </a:p>
          <a:p>
            <a:r>
              <a:rPr lang="it-IT" sz="2800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Protezione Civile</a:t>
            </a:r>
            <a:endParaRPr lang="it-IT" sz="2800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3892" y="692696"/>
            <a:ext cx="9252522" cy="130723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Tutela e Rappresentanza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748" y="2564904"/>
            <a:ext cx="11809312" cy="4114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Oltre alle materie di competenza, sono state tante le iniziative, le occasioni di intervento ed i temi che hanno interessato il territorio provinciale che imporrebbe un ruolo crescente della Provincia che oggi vede mettere a rischio la sua identità e la sua autodeterminazione faticosamente conquistata.</a:t>
            </a:r>
            <a:endParaRPr lang="it-IT" sz="2800" b="1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7996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Immagine 2" descr="Digitalizza10-04-21 1333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00" y="3861048"/>
            <a:ext cx="587912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6000" b="1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endParaRPr lang="it-IT" sz="6000" b="1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5400" y="764704"/>
            <a:ext cx="10801200" cy="5040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8000" b="1" i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Grazie per la </a:t>
            </a:r>
          </a:p>
          <a:p>
            <a:pPr marL="0" indent="0" algn="ctr">
              <a:buNone/>
            </a:pPr>
            <a:r>
              <a:rPr lang="it-IT" sz="8000" b="1" i="1" dirty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V</a:t>
            </a:r>
            <a:r>
              <a:rPr lang="it-IT" sz="8000" b="1" i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ostra attenzione</a:t>
            </a:r>
          </a:p>
          <a:p>
            <a:pPr marL="0" indent="0">
              <a:buNone/>
            </a:pPr>
            <a:r>
              <a:rPr lang="it-IT" sz="6000" b="1" i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                 		  </a:t>
            </a:r>
            <a:r>
              <a:rPr lang="it-IT" sz="4400" b="1" dirty="0" smtClean="0">
                <a:solidFill>
                  <a:schemeClr val="tx1">
                    <a:lumMod val="75000"/>
                  </a:schemeClr>
                </a:solidFill>
                <a:latin typeface="Garamond" pitchFamily="18" charset="0"/>
              </a:rPr>
              <a:t>Francesco VENTOLA</a:t>
            </a:r>
            <a:endParaRPr lang="it-IT" sz="6000" b="1" dirty="0">
              <a:solidFill>
                <a:schemeClr val="tx1">
                  <a:lumMod val="75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9644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102801098">
  <a:themeElements>
    <a:clrScheme name="Personalizzato 3">
      <a:dk1>
        <a:srgbClr val="418AB3"/>
      </a:dk1>
      <a:lt1>
        <a:sysClr val="window" lastClr="FFFFFF"/>
      </a:lt1>
      <a:dk2>
        <a:srgbClr val="204559"/>
      </a:dk2>
      <a:lt2>
        <a:srgbClr val="DDDDDD"/>
      </a:lt2>
      <a:accent1>
        <a:srgbClr val="FFFFFF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StripedBorder_16x9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F29F4FB-9D3A-464C-8928-70DAD65A35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1697</Words>
  <Application>Microsoft Office PowerPoint</Application>
  <PresentationFormat>Personalizzato</PresentationFormat>
  <Paragraphs>225</Paragraphs>
  <Slides>55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55</vt:i4>
      </vt:variant>
    </vt:vector>
  </HeadingPairs>
  <TitlesOfParts>
    <vt:vector size="56" baseType="lpstr">
      <vt:lpstr>TS102801098</vt:lpstr>
      <vt:lpstr>Presentazione standard di PowerPoint</vt:lpstr>
      <vt:lpstr>BARLETTA  IN  PROVINCIA</vt:lpstr>
      <vt:lpstr>“CICCIO” SALERNO</vt:lpstr>
      <vt:lpstr>LE SEDI</vt:lpstr>
      <vt:lpstr>LE SEDI / URP </vt:lpstr>
      <vt:lpstr>MONTALTINO</vt:lpstr>
      <vt:lpstr>STRADA STATALE  </vt:lpstr>
      <vt:lpstr>IPSIA “ARCHIMEDE”</vt:lpstr>
      <vt:lpstr>LICEO CLASSICO “CASARDI”</vt:lpstr>
      <vt:lpstr>I.T.C. “CASSANDRO”</vt:lpstr>
      <vt:lpstr>I.P.S.S.C.T. “GARRONE”</vt:lpstr>
      <vt:lpstr>I.T.I.S. “FERMI”</vt:lpstr>
      <vt:lpstr>LICEO SCIENTIFICO «CAFIERO»</vt:lpstr>
      <vt:lpstr>LICEO SCIENTIFICO ”CAFIERO”</vt:lpstr>
      <vt:lpstr>I.T.G. «NERVI»</vt:lpstr>
      <vt:lpstr>NUOVA SCUOLA  “VIA PALMITESSA”</vt:lpstr>
      <vt:lpstr>NUOVA SCUOLA “VIA PALMITESSA”</vt:lpstr>
      <vt:lpstr>istruzione</vt:lpstr>
      <vt:lpstr>LA PROVINCIA PER BARLETTA</vt:lpstr>
      <vt:lpstr>LA PROVINCIA PER BARLETTA / 2 </vt:lpstr>
      <vt:lpstr>LA PROVINCIA PER BARLETTA</vt:lpstr>
      <vt:lpstr>Presentazione standard di PowerPoint</vt:lpstr>
      <vt:lpstr>GREEN BAT</vt:lpstr>
      <vt:lpstr>“AMBIENTIAMOCI” CON MICHELE PLACIDO </vt:lpstr>
      <vt:lpstr>Ambiente e Difesa del Suolo</vt:lpstr>
      <vt:lpstr>PULIZIA SPIAGGE</vt:lpstr>
      <vt:lpstr>PULIZIA STRADE</vt:lpstr>
      <vt:lpstr>“A MACCHIA D’OLIO”</vt:lpstr>
      <vt:lpstr>- Protocollo d’intesa «Raccolta degli oli vegetali e animali esausti di provenienza domestica» e distribuzione gratuita tanichette;  - Protocollo d’intesa per la «Sensibilizzazione ambientale e per la protezione e cura del territorio durante il periodo estivo»  - Star Up Strade Pulite: Amianto Zero  - Protocollo d’intesa con Regione Puglia per la bonifica di siti potenzialmente contaminati (Programma Operativo FESR 2007/2013)  - Progetto «GREEN BAT» (Forum Ambientale e Pulizia Spiagge)  - Progetto Mare Sicuro 2013  - Protocollo d’intesa con ARPA e Corpo Forestale dello Stato per la salvaguardia ambientale e la protezione dall’inquinamento  </vt:lpstr>
      <vt:lpstr>SALA MULTIRISCHI PROTEZIONE CIVILE</vt:lpstr>
      <vt:lpstr>Presentazione standard di PowerPoint</vt:lpstr>
      <vt:lpstr>Presentazione standard di PowerPoint</vt:lpstr>
      <vt:lpstr>Presentazione standard di PowerPoint</vt:lpstr>
      <vt:lpstr>Promozione Territorio e Turismo</vt:lpstr>
      <vt:lpstr>Layout titolo</vt:lpstr>
      <vt:lpstr>LA PROVINCIA  per il SOCIALE</vt:lpstr>
      <vt:lpstr>Le Politiche Sociali</vt:lpstr>
      <vt:lpstr>Presentazione standard di PowerPoint</vt:lpstr>
      <vt:lpstr>Carta Amica</vt:lpstr>
      <vt:lpstr>CENTRO ANTIVIOLENZA </vt:lpstr>
      <vt:lpstr>CENTRO PER L’OCCUPABILITA’ FEMMINILE</vt:lpstr>
      <vt:lpstr>Le Politiche di Genere</vt:lpstr>
      <vt:lpstr>Presentazione standard di PowerPoint</vt:lpstr>
      <vt:lpstr>Le Politiche per il Lavoro</vt:lpstr>
      <vt:lpstr>LAVORO</vt:lpstr>
      <vt:lpstr>Presentazione standard di PowerPoint</vt:lpstr>
      <vt:lpstr>borse di studio</vt:lpstr>
      <vt:lpstr>FORMAZIONE PROFESSIONALE</vt:lpstr>
      <vt:lpstr>Presentazione standard di PowerPoint</vt:lpstr>
      <vt:lpstr>Presentazione standard di PowerPoint</vt:lpstr>
      <vt:lpstr>Presentazione standard di PowerPoint</vt:lpstr>
      <vt:lpstr>  Reti e InfraStrutture Tecnologiche  Linee di attività: - Indicatori ICE - Polo Bibliotecario - Portale Cartografico (Sistema GIS) - Portale SUE - Internet Point - Piano di Risk Managment - Portale acquisti in rete  </vt:lpstr>
      <vt:lpstr>Pianificazione </vt:lpstr>
      <vt:lpstr>Tutela e Rappresentanza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2014-03-26T09:31:46Z</dcterms:created>
  <dcterms:modified xsi:type="dcterms:W3CDTF">2014-07-28T12:35:32Z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TC028010989991</vt:lpwstr>
  </property>
</Properties>
</file>